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64" r:id="rId7"/>
    <p:sldId id="269" r:id="rId8"/>
    <p:sldId id="273" r:id="rId9"/>
    <p:sldId id="276" r:id="rId10"/>
    <p:sldId id="280" r:id="rId11"/>
    <p:sldId id="279" r:id="rId12"/>
    <p:sldId id="281" r:id="rId13"/>
    <p:sldId id="278" r:id="rId14"/>
    <p:sldId id="283" r:id="rId15"/>
    <p:sldId id="266" r:id="rId16"/>
    <p:sldId id="270" r:id="rId17"/>
    <p:sldId id="284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CD362-120B-4757-907E-F2E726F070DB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0D3A1-0831-4E7F-8EE6-46533FDE0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0D3A1-0831-4E7F-8EE6-46533FDE0D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5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4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87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6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0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difference in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Thuy</a:t>
            </a:r>
            <a:r>
              <a:rPr lang="en-US" dirty="0" smtClean="0"/>
              <a:t> Nguyen,  </a:t>
            </a:r>
            <a:r>
              <a:rPr lang="en-US" dirty="0" err="1" smtClean="0"/>
              <a:t>Abdulaziz</a:t>
            </a:r>
            <a:r>
              <a:rPr lang="en-US" dirty="0" smtClean="0"/>
              <a:t> Ismail, </a:t>
            </a:r>
            <a:r>
              <a:rPr lang="en-US" dirty="0" err="1" smtClean="0"/>
              <a:t>Ronalds</a:t>
            </a:r>
            <a:r>
              <a:rPr lang="en-US" dirty="0" smtClean="0"/>
              <a:t> </a:t>
            </a:r>
            <a:r>
              <a:rPr lang="en-US" dirty="0" err="1" smtClean="0"/>
              <a:t>Upenieks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/>
              <a:t>Compare regions on images based on pixel occurrence.</a:t>
            </a:r>
          </a:p>
          <a:p>
            <a:r>
              <a:rPr lang="en-IE" dirty="0"/>
              <a:t>Difference of 50% in </a:t>
            </a:r>
            <a:r>
              <a:rPr lang="en-I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>
                <a:solidFill>
                  <a:schemeClr val="tx1"/>
                </a:solidFill>
              </a:rPr>
              <a:t>and 25% in </a:t>
            </a:r>
            <a:r>
              <a:rPr lang="en-IE" dirty="0">
                <a:solidFill>
                  <a:srgbClr val="FF33CC"/>
                </a:solidFill>
              </a:rPr>
              <a:t>Pink</a:t>
            </a:r>
            <a:r>
              <a:rPr lang="en-IE" dirty="0">
                <a:solidFill>
                  <a:schemeClr val="tx1"/>
                </a:solidFill>
              </a:rPr>
              <a:t>.</a:t>
            </a:r>
          </a:p>
          <a:p>
            <a:r>
              <a:rPr lang="en-IE" dirty="0">
                <a:solidFill>
                  <a:schemeClr val="tx1"/>
                </a:solidFill>
              </a:rPr>
              <a:t>On a threshold of 90%, no difference is detected.</a:t>
            </a:r>
            <a:endParaRPr lang="en-IE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  <a:endParaRPr lang="en-IE" sz="25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4" cy="2209165"/>
            <a:chOff x="0" y="0"/>
            <a:chExt cx="5919034" cy="2209531"/>
          </a:xfrm>
        </p:grpSpPr>
        <p:sp>
          <p:nvSpPr>
            <p:cNvPr id="21" name="Shape 2747"/>
            <p:cNvSpPr/>
            <p:nvPr/>
          </p:nvSpPr>
          <p:spPr>
            <a:xfrm>
              <a:off x="0" y="0"/>
              <a:ext cx="2875836" cy="2209531"/>
            </a:xfrm>
            <a:custGeom>
              <a:avLst/>
              <a:gdLst/>
              <a:ahLst/>
              <a:cxnLst/>
              <a:rect l="0" t="0" r="0" b="0"/>
              <a:pathLst>
                <a:path w="2875836" h="2209531">
                  <a:moveTo>
                    <a:pt x="0" y="0"/>
                  </a:moveTo>
                  <a:lnTo>
                    <a:pt x="2875836" y="0"/>
                  </a:lnTo>
                  <a:lnTo>
                    <a:pt x="2875836" y="2209531"/>
                  </a:lnTo>
                  <a:lnTo>
                    <a:pt x="0" y="220953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71"/>
            <p:cNvSpPr/>
            <p:nvPr/>
          </p:nvSpPr>
          <p:spPr>
            <a:xfrm>
              <a:off x="342435" y="60270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2"/>
                  </a:cubicBezTo>
                  <a:cubicBezTo>
                    <a:pt x="738569" y="1095484"/>
                    <a:pt x="407901" y="1095484"/>
                    <a:pt x="203950" y="891532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72"/>
            <p:cNvSpPr/>
            <p:nvPr/>
          </p:nvSpPr>
          <p:spPr>
            <a:xfrm>
              <a:off x="818407" y="100568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6" y="50988"/>
                    <a:pt x="942522" y="152963"/>
                  </a:cubicBezTo>
                  <a:cubicBezTo>
                    <a:pt x="1146471" y="356914"/>
                    <a:pt x="1146471" y="687582"/>
                    <a:pt x="942522" y="891533"/>
                  </a:cubicBezTo>
                  <a:cubicBezTo>
                    <a:pt x="738571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73"/>
            <p:cNvSpPr/>
            <p:nvPr/>
          </p:nvSpPr>
          <p:spPr>
            <a:xfrm>
              <a:off x="1378755" y="119184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4"/>
                    <a:pt x="407901" y="1095484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48"/>
            <p:cNvSpPr/>
            <p:nvPr/>
          </p:nvSpPr>
          <p:spPr>
            <a:xfrm>
              <a:off x="3043198" y="0"/>
              <a:ext cx="2875836" cy="2209531"/>
            </a:xfrm>
            <a:custGeom>
              <a:avLst/>
              <a:gdLst/>
              <a:ahLst/>
              <a:cxnLst/>
              <a:rect l="0" t="0" r="0" b="0"/>
              <a:pathLst>
                <a:path w="2875836" h="2209531">
                  <a:moveTo>
                    <a:pt x="0" y="0"/>
                  </a:moveTo>
                  <a:lnTo>
                    <a:pt x="2875836" y="0"/>
                  </a:lnTo>
                  <a:lnTo>
                    <a:pt x="2875836" y="2209531"/>
                  </a:lnTo>
                  <a:lnTo>
                    <a:pt x="0" y="220953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75"/>
            <p:cNvSpPr/>
            <p:nvPr/>
          </p:nvSpPr>
          <p:spPr>
            <a:xfrm>
              <a:off x="3385633" y="111070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2"/>
                  </a:cubicBezTo>
                  <a:cubicBezTo>
                    <a:pt x="738570" y="1095484"/>
                    <a:pt x="407901" y="1095484"/>
                    <a:pt x="203951" y="891532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76"/>
            <p:cNvSpPr/>
            <p:nvPr/>
          </p:nvSpPr>
          <p:spPr>
            <a:xfrm>
              <a:off x="3876409" y="100568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0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77"/>
            <p:cNvSpPr/>
            <p:nvPr/>
          </p:nvSpPr>
          <p:spPr>
            <a:xfrm>
              <a:off x="4437193" y="158585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78"/>
            <p:cNvSpPr/>
            <p:nvPr/>
          </p:nvSpPr>
          <p:spPr>
            <a:xfrm>
              <a:off x="4698365" y="58251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5"/>
                  </a:cubicBezTo>
                  <a:cubicBezTo>
                    <a:pt x="547055" y="161664"/>
                    <a:pt x="547055" y="311438"/>
                    <a:pt x="449737" y="403818"/>
                  </a:cubicBezTo>
                  <a:cubicBezTo>
                    <a:pt x="352418" y="496197"/>
                    <a:pt x="194635" y="496197"/>
                    <a:pt x="97317" y="403818"/>
                  </a:cubicBezTo>
                  <a:cubicBezTo>
                    <a:pt x="0" y="311438"/>
                    <a:pt x="0" y="161664"/>
                    <a:pt x="97317" y="69285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79"/>
            <p:cNvSpPr/>
            <p:nvPr/>
          </p:nvSpPr>
          <p:spPr>
            <a:xfrm>
              <a:off x="11430" y="14549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81"/>
            <p:cNvSpPr/>
            <p:nvPr/>
          </p:nvSpPr>
          <p:spPr>
            <a:xfrm>
              <a:off x="3055898" y="1270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006220" y="3199518"/>
            <a:ext cx="206684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200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33CC"/>
                </a:solidFill>
              </a:rPr>
              <a:t>Pink</a:t>
            </a:r>
            <a:r>
              <a:rPr lang="en-IE" dirty="0" smtClean="0"/>
              <a:t>:  400</a:t>
            </a:r>
            <a:endParaRPr lang="en-IE" dirty="0"/>
          </a:p>
        </p:txBody>
      </p:sp>
      <p:sp>
        <p:nvSpPr>
          <p:cNvPr id="33" name="TextBox 32"/>
          <p:cNvSpPr txBox="1"/>
          <p:nvPr/>
        </p:nvSpPr>
        <p:spPr>
          <a:xfrm>
            <a:off x="6037885" y="3199518"/>
            <a:ext cx="200272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33CC"/>
                </a:solidFill>
              </a:rPr>
              <a:t>Pink</a:t>
            </a:r>
            <a:r>
              <a:rPr lang="en-IE" dirty="0" smtClean="0"/>
              <a:t>:  500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6157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 smtClean="0">
                <a:solidFill>
                  <a:schemeClr val="tx1"/>
                </a:solidFill>
              </a:rPr>
              <a:t>difference 0%,</a:t>
            </a:r>
          </a:p>
          <a:p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>
                <a:solidFill>
                  <a:schemeClr val="tx1"/>
                </a:solidFill>
              </a:rPr>
              <a:t>  difference 60%</a:t>
            </a:r>
          </a:p>
          <a:p>
            <a:r>
              <a:rPr lang="en-IE" dirty="0" smtClean="0">
                <a:solidFill>
                  <a:srgbClr val="00B050"/>
                </a:solidFill>
              </a:rPr>
              <a:t>Green </a:t>
            </a:r>
            <a:r>
              <a:rPr lang="en-IE" dirty="0" smtClean="0">
                <a:solidFill>
                  <a:schemeClr val="tx1"/>
                </a:solidFill>
              </a:rPr>
              <a:t>difference 100% </a:t>
            </a:r>
            <a:r>
              <a:rPr lang="en-IE" b="1" dirty="0" smtClean="0">
                <a:solidFill>
                  <a:schemeClr val="tx1"/>
                </a:solidFill>
              </a:rPr>
              <a:t>- Surpassed threshold</a:t>
            </a:r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94790" y="952817"/>
            <a:ext cx="5918833" cy="2209165"/>
            <a:chOff x="0" y="0"/>
            <a:chExt cx="5919033" cy="2209530"/>
          </a:xfrm>
        </p:grpSpPr>
        <p:sp>
          <p:nvSpPr>
            <p:cNvPr id="5" name="Shape 2751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6" name="Shape 124"/>
            <p:cNvSpPr/>
            <p:nvPr/>
          </p:nvSpPr>
          <p:spPr>
            <a:xfrm>
              <a:off x="342435" y="60269"/>
              <a:ext cx="1146470" cy="1095483"/>
            </a:xfrm>
            <a:custGeom>
              <a:avLst/>
              <a:gdLst/>
              <a:ahLst/>
              <a:cxnLst/>
              <a:rect l="0" t="0" r="0" b="0"/>
              <a:pathLst>
                <a:path w="1146470" h="1095483">
                  <a:moveTo>
                    <a:pt x="573235" y="0"/>
                  </a:moveTo>
                  <a:cubicBezTo>
                    <a:pt x="706891" y="0"/>
                    <a:pt x="840546" y="50988"/>
                    <a:pt x="942521" y="152963"/>
                  </a:cubicBezTo>
                  <a:cubicBezTo>
                    <a:pt x="1146470" y="356913"/>
                    <a:pt x="1146470" y="687582"/>
                    <a:pt x="942521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7" name="Shape 125"/>
            <p:cNvSpPr/>
            <p:nvPr/>
          </p:nvSpPr>
          <p:spPr>
            <a:xfrm>
              <a:off x="809794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6" y="50988"/>
                    <a:pt x="942520" y="152964"/>
                  </a:cubicBezTo>
                  <a:cubicBezTo>
                    <a:pt x="1146471" y="356914"/>
                    <a:pt x="1146471" y="687583"/>
                    <a:pt x="942520" y="891533"/>
                  </a:cubicBezTo>
                  <a:cubicBezTo>
                    <a:pt x="738571" y="1095484"/>
                    <a:pt x="407901" y="1095484"/>
                    <a:pt x="203951" y="891533"/>
                  </a:cubicBezTo>
                  <a:cubicBezTo>
                    <a:pt x="0" y="687583"/>
                    <a:pt x="0" y="356914"/>
                    <a:pt x="203951" y="152964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8" name="Shape 126"/>
            <p:cNvSpPr/>
            <p:nvPr/>
          </p:nvSpPr>
          <p:spPr>
            <a:xfrm>
              <a:off x="1378755" y="119184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2"/>
                  </a:cubicBezTo>
                  <a:cubicBezTo>
                    <a:pt x="738570" y="1095484"/>
                    <a:pt x="407900" y="1095484"/>
                    <a:pt x="203949" y="891532"/>
                  </a:cubicBezTo>
                  <a:cubicBezTo>
                    <a:pt x="0" y="687582"/>
                    <a:pt x="0" y="356914"/>
                    <a:pt x="203949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9" name="Shape 2752"/>
            <p:cNvSpPr/>
            <p:nvPr/>
          </p:nvSpPr>
          <p:spPr>
            <a:xfrm>
              <a:off x="3043198" y="0"/>
              <a:ext cx="2875835" cy="2209530"/>
            </a:xfrm>
            <a:custGeom>
              <a:avLst/>
              <a:gdLst/>
              <a:ahLst/>
              <a:cxnLst/>
              <a:rect l="0" t="0" r="0" b="0"/>
              <a:pathLst>
                <a:path w="2875835" h="2209530">
                  <a:moveTo>
                    <a:pt x="0" y="0"/>
                  </a:moveTo>
                  <a:lnTo>
                    <a:pt x="2875835" y="0"/>
                  </a:lnTo>
                  <a:lnTo>
                    <a:pt x="2875835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0" name="Shape 128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1" name="Shape 129"/>
            <p:cNvSpPr/>
            <p:nvPr/>
          </p:nvSpPr>
          <p:spPr>
            <a:xfrm>
              <a:off x="3868232" y="103814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0" y="152963"/>
                  </a:cubicBezTo>
                  <a:cubicBezTo>
                    <a:pt x="1146471" y="356914"/>
                    <a:pt x="1146471" y="687584"/>
                    <a:pt x="942520" y="891533"/>
                  </a:cubicBezTo>
                  <a:cubicBezTo>
                    <a:pt x="738571" y="1095484"/>
                    <a:pt x="407901" y="1095484"/>
                    <a:pt x="203950" y="891533"/>
                  </a:cubicBezTo>
                  <a:cubicBezTo>
                    <a:pt x="0" y="687584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2" name="Shape 130"/>
            <p:cNvSpPr/>
            <p:nvPr/>
          </p:nvSpPr>
          <p:spPr>
            <a:xfrm>
              <a:off x="4437192" y="15858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1" y="1095484"/>
                    <a:pt x="407901" y="1095484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3" name="Shape 131"/>
            <p:cNvSpPr/>
            <p:nvPr/>
          </p:nvSpPr>
          <p:spPr>
            <a:xfrm>
              <a:off x="4690189" y="5193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4"/>
                    <a:pt x="547055" y="311438"/>
                    <a:pt x="449737" y="403817"/>
                  </a:cubicBezTo>
                  <a:cubicBezTo>
                    <a:pt x="352419" y="496197"/>
                    <a:pt x="194635" y="496197"/>
                    <a:pt x="97318" y="403817"/>
                  </a:cubicBezTo>
                  <a:cubicBezTo>
                    <a:pt x="0" y="311438"/>
                    <a:pt x="0" y="161664"/>
                    <a:pt x="97318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4" name="Shape 132"/>
            <p:cNvSpPr/>
            <p:nvPr/>
          </p:nvSpPr>
          <p:spPr>
            <a:xfrm>
              <a:off x="4707841" y="1270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5" name="Shape 134"/>
            <p:cNvSpPr/>
            <p:nvPr/>
          </p:nvSpPr>
          <p:spPr>
            <a:xfrm>
              <a:off x="1667510" y="2725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  <a:endParaRPr lang="en-IE" sz="2500" dirty="0"/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00272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500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141484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50"/>
                </a:solidFill>
              </a:rPr>
              <a:t>Green</a:t>
            </a:r>
            <a:r>
              <a:rPr lang="en-IE" dirty="0" smtClean="0"/>
              <a:t>: 300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143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 smtClean="0">
                <a:solidFill>
                  <a:schemeClr val="tx1"/>
                </a:solidFill>
              </a:rPr>
              <a:t>difference 0%,</a:t>
            </a:r>
          </a:p>
          <a:p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>
                <a:solidFill>
                  <a:schemeClr val="tx1"/>
                </a:solidFill>
              </a:rPr>
              <a:t>  difference 60%</a:t>
            </a:r>
          </a:p>
          <a:p>
            <a:r>
              <a:rPr lang="en-IE" dirty="0" smtClean="0">
                <a:solidFill>
                  <a:srgbClr val="00B050"/>
                </a:solidFill>
              </a:rPr>
              <a:t>Green </a:t>
            </a:r>
            <a:r>
              <a:rPr lang="en-IE" dirty="0" smtClean="0">
                <a:solidFill>
                  <a:schemeClr val="tx1"/>
                </a:solidFill>
              </a:rPr>
              <a:t>difference 100% </a:t>
            </a:r>
            <a:r>
              <a:rPr lang="en-IE" b="1" dirty="0" smtClean="0">
                <a:solidFill>
                  <a:schemeClr val="tx1"/>
                </a:solidFill>
              </a:rPr>
              <a:t>- Surpassed threshold</a:t>
            </a:r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  <a:endParaRPr lang="en-IE" sz="2500" dirty="0"/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00272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500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141484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50"/>
                </a:solidFill>
              </a:rPr>
              <a:t>Green</a:t>
            </a:r>
            <a:r>
              <a:rPr lang="en-IE" dirty="0" smtClean="0"/>
              <a:t>: 300</a:t>
            </a:r>
            <a:endParaRPr lang="en-IE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5" cy="2209165"/>
            <a:chOff x="0" y="0"/>
            <a:chExt cx="5919035" cy="2209530"/>
          </a:xfrm>
        </p:grpSpPr>
        <p:sp>
          <p:nvSpPr>
            <p:cNvPr id="21" name="Shape 2755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186"/>
            <p:cNvSpPr/>
            <p:nvPr/>
          </p:nvSpPr>
          <p:spPr>
            <a:xfrm>
              <a:off x="342435" y="602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2"/>
                    <a:pt x="942521" y="891533"/>
                  </a:cubicBezTo>
                  <a:cubicBezTo>
                    <a:pt x="738570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187"/>
            <p:cNvSpPr/>
            <p:nvPr/>
          </p:nvSpPr>
          <p:spPr>
            <a:xfrm>
              <a:off x="809795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188"/>
            <p:cNvSpPr/>
            <p:nvPr/>
          </p:nvSpPr>
          <p:spPr>
            <a:xfrm>
              <a:off x="1378755" y="106484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56"/>
            <p:cNvSpPr/>
            <p:nvPr/>
          </p:nvSpPr>
          <p:spPr>
            <a:xfrm>
              <a:off x="3043198" y="0"/>
              <a:ext cx="2875837" cy="2209530"/>
            </a:xfrm>
            <a:custGeom>
              <a:avLst/>
              <a:gdLst/>
              <a:ahLst/>
              <a:cxnLst/>
              <a:rect l="0" t="0" r="0" b="0"/>
              <a:pathLst>
                <a:path w="2875837" h="2209530">
                  <a:moveTo>
                    <a:pt x="0" y="0"/>
                  </a:moveTo>
                  <a:lnTo>
                    <a:pt x="2875837" y="0"/>
                  </a:lnTo>
                  <a:lnTo>
                    <a:pt x="2875837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190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1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191"/>
            <p:cNvSpPr/>
            <p:nvPr/>
          </p:nvSpPr>
          <p:spPr>
            <a:xfrm>
              <a:off x="3868233" y="103814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3"/>
                    <a:pt x="407901" y="1095483"/>
                    <a:pt x="203951" y="891533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192"/>
            <p:cNvSpPr/>
            <p:nvPr/>
          </p:nvSpPr>
          <p:spPr>
            <a:xfrm>
              <a:off x="4430128" y="142901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0" y="891533"/>
                  </a:cubicBezTo>
                  <a:cubicBezTo>
                    <a:pt x="0" y="687582"/>
                    <a:pt x="0" y="356913"/>
                    <a:pt x="203950" y="152962"/>
                  </a:cubicBezTo>
                  <a:cubicBezTo>
                    <a:pt x="305926" y="50987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193"/>
            <p:cNvSpPr/>
            <p:nvPr/>
          </p:nvSpPr>
          <p:spPr>
            <a:xfrm>
              <a:off x="4690189" y="5320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2"/>
                    <a:pt x="547055" y="311439"/>
                    <a:pt x="449737" y="403817"/>
                  </a:cubicBezTo>
                  <a:cubicBezTo>
                    <a:pt x="352418" y="496197"/>
                    <a:pt x="194635" y="496197"/>
                    <a:pt x="97317" y="403817"/>
                  </a:cubicBezTo>
                  <a:cubicBezTo>
                    <a:pt x="0" y="311439"/>
                    <a:pt x="0" y="161662"/>
                    <a:pt x="97317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194"/>
            <p:cNvSpPr/>
            <p:nvPr/>
          </p:nvSpPr>
          <p:spPr>
            <a:xfrm>
              <a:off x="4602044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196"/>
            <p:cNvSpPr/>
            <p:nvPr/>
          </p:nvSpPr>
          <p:spPr>
            <a:xfrm>
              <a:off x="1658898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80700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 smtClean="0">
                <a:solidFill>
                  <a:schemeClr val="tx1"/>
                </a:solidFill>
              </a:rPr>
              <a:t>difference 50%</a:t>
            </a:r>
          </a:p>
          <a:p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>
                <a:solidFill>
                  <a:schemeClr val="tx1"/>
                </a:solidFill>
              </a:rPr>
              <a:t>  difference 20%</a:t>
            </a:r>
          </a:p>
          <a:p>
            <a:r>
              <a:rPr lang="en-IE" dirty="0" smtClean="0">
                <a:solidFill>
                  <a:srgbClr val="FFC000"/>
                </a:solidFill>
              </a:rPr>
              <a:t>Orange</a:t>
            </a:r>
            <a:r>
              <a:rPr lang="en-IE" dirty="0" smtClean="0">
                <a:solidFill>
                  <a:srgbClr val="00B050"/>
                </a:solidFill>
              </a:rPr>
              <a:t> </a:t>
            </a:r>
            <a:r>
              <a:rPr lang="en-IE" dirty="0" smtClean="0">
                <a:solidFill>
                  <a:schemeClr val="tx1"/>
                </a:solidFill>
              </a:rPr>
              <a:t>difference 100% </a:t>
            </a:r>
            <a:r>
              <a:rPr lang="en-IE" b="1" dirty="0" smtClean="0">
                <a:solidFill>
                  <a:schemeClr val="tx1"/>
                </a:solidFill>
              </a:rPr>
              <a:t>- Surpassed threshold but minimum # of occurrences not satisfied.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  <a:endParaRPr lang="en-IE" sz="2500" dirty="0"/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224455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200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400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224455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Orange</a:t>
            </a:r>
            <a:r>
              <a:rPr lang="en-IE" dirty="0" smtClean="0"/>
              <a:t>: 2</a:t>
            </a:r>
            <a:endParaRPr lang="en-IE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5" cy="2209165"/>
            <a:chOff x="0" y="0"/>
            <a:chExt cx="5919035" cy="2209530"/>
          </a:xfrm>
        </p:grpSpPr>
        <p:sp>
          <p:nvSpPr>
            <p:cNvPr id="21" name="Shape 2755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186"/>
            <p:cNvSpPr/>
            <p:nvPr/>
          </p:nvSpPr>
          <p:spPr>
            <a:xfrm>
              <a:off x="342435" y="602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2"/>
                    <a:pt x="942521" y="891533"/>
                  </a:cubicBezTo>
                  <a:cubicBezTo>
                    <a:pt x="738570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187"/>
            <p:cNvSpPr/>
            <p:nvPr/>
          </p:nvSpPr>
          <p:spPr>
            <a:xfrm>
              <a:off x="809795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188"/>
            <p:cNvSpPr/>
            <p:nvPr/>
          </p:nvSpPr>
          <p:spPr>
            <a:xfrm>
              <a:off x="1378755" y="106484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56"/>
            <p:cNvSpPr/>
            <p:nvPr/>
          </p:nvSpPr>
          <p:spPr>
            <a:xfrm>
              <a:off x="3043198" y="0"/>
              <a:ext cx="2875837" cy="2209530"/>
            </a:xfrm>
            <a:custGeom>
              <a:avLst/>
              <a:gdLst/>
              <a:ahLst/>
              <a:cxnLst/>
              <a:rect l="0" t="0" r="0" b="0"/>
              <a:pathLst>
                <a:path w="2875837" h="2209530">
                  <a:moveTo>
                    <a:pt x="0" y="0"/>
                  </a:moveTo>
                  <a:lnTo>
                    <a:pt x="2875837" y="0"/>
                  </a:lnTo>
                  <a:lnTo>
                    <a:pt x="2875837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190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1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191"/>
            <p:cNvSpPr/>
            <p:nvPr/>
          </p:nvSpPr>
          <p:spPr>
            <a:xfrm>
              <a:off x="3868233" y="103814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3"/>
                    <a:pt x="407901" y="1095483"/>
                    <a:pt x="203951" y="891533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192"/>
            <p:cNvSpPr/>
            <p:nvPr/>
          </p:nvSpPr>
          <p:spPr>
            <a:xfrm>
              <a:off x="4430128" y="142901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0" y="891533"/>
                  </a:cubicBezTo>
                  <a:cubicBezTo>
                    <a:pt x="0" y="687582"/>
                    <a:pt x="0" y="356913"/>
                    <a:pt x="203950" y="152962"/>
                  </a:cubicBezTo>
                  <a:cubicBezTo>
                    <a:pt x="305926" y="50987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193"/>
            <p:cNvSpPr/>
            <p:nvPr/>
          </p:nvSpPr>
          <p:spPr>
            <a:xfrm>
              <a:off x="4690189" y="5320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2"/>
                    <a:pt x="547055" y="311439"/>
                    <a:pt x="449737" y="403817"/>
                  </a:cubicBezTo>
                  <a:cubicBezTo>
                    <a:pt x="352418" y="496197"/>
                    <a:pt x="194635" y="496197"/>
                    <a:pt x="97317" y="403817"/>
                  </a:cubicBezTo>
                  <a:cubicBezTo>
                    <a:pt x="0" y="311439"/>
                    <a:pt x="0" y="161662"/>
                    <a:pt x="97317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194"/>
            <p:cNvSpPr/>
            <p:nvPr/>
          </p:nvSpPr>
          <p:spPr>
            <a:xfrm>
              <a:off x="4602044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196"/>
            <p:cNvSpPr/>
            <p:nvPr/>
          </p:nvSpPr>
          <p:spPr>
            <a:xfrm>
              <a:off x="1658898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194854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30" y="5188818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1"/>
                </a:solidFill>
              </a:rPr>
              <a:t>Difference highlighted in original image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Locational coordinates kept track of via crop coordinates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  <a:endParaRPr lang="en-IE" sz="2500" dirty="0"/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224455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200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400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224455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Orange</a:t>
            </a:r>
            <a:r>
              <a:rPr lang="en-IE" dirty="0" smtClean="0"/>
              <a:t>: 2</a:t>
            </a:r>
            <a:endParaRPr lang="en-IE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5" cy="2209165"/>
            <a:chOff x="0" y="0"/>
            <a:chExt cx="5919035" cy="2209530"/>
          </a:xfrm>
        </p:grpSpPr>
        <p:sp>
          <p:nvSpPr>
            <p:cNvPr id="21" name="Shape 2755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186"/>
            <p:cNvSpPr/>
            <p:nvPr/>
          </p:nvSpPr>
          <p:spPr>
            <a:xfrm>
              <a:off x="342435" y="602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2"/>
                    <a:pt x="942521" y="891533"/>
                  </a:cubicBezTo>
                  <a:cubicBezTo>
                    <a:pt x="738570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187"/>
            <p:cNvSpPr/>
            <p:nvPr/>
          </p:nvSpPr>
          <p:spPr>
            <a:xfrm>
              <a:off x="809795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188"/>
            <p:cNvSpPr/>
            <p:nvPr/>
          </p:nvSpPr>
          <p:spPr>
            <a:xfrm>
              <a:off x="1378755" y="106484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56"/>
            <p:cNvSpPr/>
            <p:nvPr/>
          </p:nvSpPr>
          <p:spPr>
            <a:xfrm>
              <a:off x="3043198" y="0"/>
              <a:ext cx="2875837" cy="2209530"/>
            </a:xfrm>
            <a:custGeom>
              <a:avLst/>
              <a:gdLst/>
              <a:ahLst/>
              <a:cxnLst/>
              <a:rect l="0" t="0" r="0" b="0"/>
              <a:pathLst>
                <a:path w="2875837" h="2209530">
                  <a:moveTo>
                    <a:pt x="0" y="0"/>
                  </a:moveTo>
                  <a:lnTo>
                    <a:pt x="2875837" y="0"/>
                  </a:lnTo>
                  <a:lnTo>
                    <a:pt x="2875837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190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1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191"/>
            <p:cNvSpPr/>
            <p:nvPr/>
          </p:nvSpPr>
          <p:spPr>
            <a:xfrm>
              <a:off x="3868233" y="103814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3"/>
                    <a:pt x="407901" y="1095483"/>
                    <a:pt x="203951" y="891533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192"/>
            <p:cNvSpPr/>
            <p:nvPr/>
          </p:nvSpPr>
          <p:spPr>
            <a:xfrm>
              <a:off x="4430128" y="142901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0" y="891533"/>
                  </a:cubicBezTo>
                  <a:cubicBezTo>
                    <a:pt x="0" y="687582"/>
                    <a:pt x="0" y="356913"/>
                    <a:pt x="203950" y="152962"/>
                  </a:cubicBezTo>
                  <a:cubicBezTo>
                    <a:pt x="305926" y="50987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193"/>
            <p:cNvSpPr/>
            <p:nvPr/>
          </p:nvSpPr>
          <p:spPr>
            <a:xfrm>
              <a:off x="4690189" y="5320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2"/>
                    <a:pt x="547055" y="311439"/>
                    <a:pt x="449737" y="403817"/>
                  </a:cubicBezTo>
                  <a:cubicBezTo>
                    <a:pt x="352418" y="496197"/>
                    <a:pt x="194635" y="496197"/>
                    <a:pt x="97317" y="403817"/>
                  </a:cubicBezTo>
                  <a:cubicBezTo>
                    <a:pt x="0" y="311439"/>
                    <a:pt x="0" y="161662"/>
                    <a:pt x="97317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194"/>
            <p:cNvSpPr/>
            <p:nvPr/>
          </p:nvSpPr>
          <p:spPr>
            <a:xfrm>
              <a:off x="4602044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196"/>
            <p:cNvSpPr/>
            <p:nvPr/>
          </p:nvSpPr>
          <p:spPr>
            <a:xfrm>
              <a:off x="1658898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73433" y="952817"/>
            <a:ext cx="5940192" cy="3943350"/>
            <a:chOff x="0" y="0"/>
            <a:chExt cx="5084734" cy="3943476"/>
          </a:xfrm>
        </p:grpSpPr>
        <p:sp>
          <p:nvSpPr>
            <p:cNvPr id="32" name="Shape 2763"/>
            <p:cNvSpPr/>
            <p:nvPr/>
          </p:nvSpPr>
          <p:spPr>
            <a:xfrm>
              <a:off x="0" y="0"/>
              <a:ext cx="5084734" cy="3943476"/>
            </a:xfrm>
            <a:custGeom>
              <a:avLst/>
              <a:gdLst/>
              <a:ahLst/>
              <a:cxnLst/>
              <a:rect l="0" t="0" r="0" b="0"/>
              <a:pathLst>
                <a:path w="5084734" h="3943476">
                  <a:moveTo>
                    <a:pt x="0" y="0"/>
                  </a:moveTo>
                  <a:lnTo>
                    <a:pt x="5084734" y="0"/>
                  </a:lnTo>
                  <a:lnTo>
                    <a:pt x="5084734" y="3943476"/>
                  </a:lnTo>
                  <a:lnTo>
                    <a:pt x="0" y="3943476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3" name="Shape 235"/>
            <p:cNvSpPr/>
            <p:nvPr/>
          </p:nvSpPr>
          <p:spPr>
            <a:xfrm>
              <a:off x="1443352" y="843280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3"/>
                    <a:pt x="942520" y="891533"/>
                  </a:cubicBezTo>
                  <a:cubicBezTo>
                    <a:pt x="738570" y="1095484"/>
                    <a:pt x="407900" y="1095484"/>
                    <a:pt x="203951" y="891533"/>
                  </a:cubicBezTo>
                  <a:cubicBezTo>
                    <a:pt x="0" y="687583"/>
                    <a:pt x="0" y="356914"/>
                    <a:pt x="203951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4" name="Shape 236"/>
            <p:cNvSpPr/>
            <p:nvPr/>
          </p:nvSpPr>
          <p:spPr>
            <a:xfrm>
              <a:off x="1925952" y="1770357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5" name="Shape 237"/>
            <p:cNvSpPr/>
            <p:nvPr/>
          </p:nvSpPr>
          <p:spPr>
            <a:xfrm>
              <a:off x="2494912" y="89079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1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1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6" name="Shape 238"/>
            <p:cNvSpPr/>
            <p:nvPr/>
          </p:nvSpPr>
          <p:spPr>
            <a:xfrm>
              <a:off x="2747908" y="1251559"/>
              <a:ext cx="547055" cy="496196"/>
            </a:xfrm>
            <a:custGeom>
              <a:avLst/>
              <a:gdLst/>
              <a:ahLst/>
              <a:cxnLst/>
              <a:rect l="0" t="0" r="0" b="0"/>
              <a:pathLst>
                <a:path w="547055" h="496196">
                  <a:moveTo>
                    <a:pt x="273528" y="0"/>
                  </a:moveTo>
                  <a:cubicBezTo>
                    <a:pt x="337303" y="0"/>
                    <a:pt x="401079" y="23095"/>
                    <a:pt x="449738" y="69283"/>
                  </a:cubicBezTo>
                  <a:cubicBezTo>
                    <a:pt x="547055" y="161662"/>
                    <a:pt x="547055" y="311438"/>
                    <a:pt x="449738" y="403817"/>
                  </a:cubicBezTo>
                  <a:cubicBezTo>
                    <a:pt x="352420" y="496196"/>
                    <a:pt x="194637" y="496196"/>
                    <a:pt x="97318" y="403817"/>
                  </a:cubicBezTo>
                  <a:cubicBezTo>
                    <a:pt x="0" y="311438"/>
                    <a:pt x="0" y="161662"/>
                    <a:pt x="97318" y="69283"/>
                  </a:cubicBezTo>
                  <a:cubicBezTo>
                    <a:pt x="145977" y="23095"/>
                    <a:pt x="209753" y="0"/>
                    <a:pt x="2735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7" name="Shape 2764"/>
            <p:cNvSpPr/>
            <p:nvPr/>
          </p:nvSpPr>
          <p:spPr>
            <a:xfrm>
              <a:off x="2762806" y="75946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68C">
                <a:alpha val="59607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7099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7" y="2383448"/>
            <a:ext cx="4074012" cy="3429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original images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62" y="2383448"/>
            <a:ext cx="41034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Results: original images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73" y="2356337"/>
            <a:ext cx="3994463" cy="33410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82" y="2356337"/>
            <a:ext cx="3932582" cy="33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6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Results: Original without </a:t>
            </a:r>
            <a:r>
              <a:rPr lang="en-IE" dirty="0" err="1" smtClean="0"/>
              <a:t>hsv</a:t>
            </a:r>
            <a:r>
              <a:rPr lang="en-IE" dirty="0" smtClean="0"/>
              <a:t> </a:t>
            </a:r>
            <a:r>
              <a:rPr lang="en-IE" dirty="0" err="1" smtClean="0"/>
              <a:t>thresholding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46" y="2383986"/>
            <a:ext cx="7192108" cy="3445852"/>
          </a:xfrm>
        </p:spPr>
      </p:pic>
      <p:sp>
        <p:nvSpPr>
          <p:cNvPr id="5" name="TextBox 4"/>
          <p:cNvSpPr txBox="1"/>
          <p:nvPr/>
        </p:nvSpPr>
        <p:spPr>
          <a:xfrm>
            <a:off x="3042138" y="5222631"/>
            <a:ext cx="584185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Invalid difference, caused by lack of HSV </a:t>
            </a:r>
            <a:r>
              <a:rPr lang="en-IE" dirty="0" err="1" smtClean="0"/>
              <a:t>thresholding</a:t>
            </a:r>
            <a:r>
              <a:rPr lang="en-IE" dirty="0" smtClean="0"/>
              <a:t> (Value)</a:t>
            </a:r>
            <a:endParaRPr lang="en-IE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971592" y="4106912"/>
            <a:ext cx="783771" cy="1090239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4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Additional Tests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3" y="2436201"/>
            <a:ext cx="4480179" cy="37191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09" y="2436201"/>
            <a:ext cx="4435964" cy="37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Additional tests #2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46" y="2304090"/>
            <a:ext cx="4026877" cy="32868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424"/>
            <a:ext cx="3997623" cy="32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3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1806217"/>
          </a:xfrm>
        </p:spPr>
        <p:txBody>
          <a:bodyPr>
            <a:normAutofit/>
          </a:bodyPr>
          <a:lstStyle/>
          <a:p>
            <a:r>
              <a:rPr lang="en-US" b="1" dirty="0" smtClean="0"/>
              <a:t>Objective: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dirty="0" smtClean="0"/>
              <a:t>detect difference between 2 given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45" y="2950426"/>
            <a:ext cx="4446732" cy="372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0426"/>
            <a:ext cx="4446732" cy="37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Flash</a:t>
            </a:r>
          </a:p>
          <a:p>
            <a:r>
              <a:rPr lang="en-US" sz="2800" dirty="0" smtClean="0"/>
              <a:t>Different angle / perspective</a:t>
            </a:r>
          </a:p>
          <a:p>
            <a:r>
              <a:rPr lang="en-US" sz="2800" dirty="0" smtClean="0"/>
              <a:t>Background: mix of differently </a:t>
            </a:r>
            <a:r>
              <a:rPr lang="en-US" sz="2800" dirty="0" err="1" smtClean="0"/>
              <a:t>coloured</a:t>
            </a:r>
            <a:r>
              <a:rPr lang="en-US" sz="2800" dirty="0" smtClean="0"/>
              <a:t> pixels</a:t>
            </a:r>
          </a:p>
          <a:p>
            <a:r>
              <a:rPr lang="en-US" sz="2800" dirty="0" smtClean="0"/>
              <a:t>Lighting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HSV</a:t>
            </a:r>
            <a:endParaRPr lang="en-US" dirty="0"/>
          </a:p>
        </p:txBody>
      </p:sp>
      <p:sp>
        <p:nvSpPr>
          <p:cNvPr id="4" name="AutoShape 2" descr="https://dit-bb.blackboard.com/courses/1/IDSP1701/blog/_11561_1/post/_67683_1/hsv1.png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IE" dirty="0" smtClean="0"/>
              <a:t>H: Hue</a:t>
            </a:r>
          </a:p>
          <a:p>
            <a:pPr marL="0" indent="0">
              <a:buNone/>
            </a:pPr>
            <a:r>
              <a:rPr lang="en-IE" dirty="0" smtClean="0"/>
              <a:t>S:  Saturation</a:t>
            </a:r>
          </a:p>
          <a:p>
            <a:pPr marL="0" indent="0">
              <a:buNone/>
            </a:pPr>
            <a:r>
              <a:rPr lang="en-IE" dirty="0" smtClean="0"/>
              <a:t>V:  Value</a:t>
            </a:r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3892428"/>
            <a:ext cx="7258050" cy="1095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5036937"/>
            <a:ext cx="72580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Uses of </a:t>
            </a:r>
            <a:r>
              <a:rPr lang="en-IE" dirty="0" err="1" smtClean="0"/>
              <a:t>hsv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400" dirty="0" smtClean="0"/>
              <a:t>Dealing with flash</a:t>
            </a:r>
          </a:p>
          <a:p>
            <a:r>
              <a:rPr lang="en-IE" sz="2400" dirty="0" smtClean="0"/>
              <a:t>Comparing image regions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07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1404883"/>
          </a:xfrm>
        </p:spPr>
        <p:txBody>
          <a:bodyPr/>
          <a:lstStyle/>
          <a:p>
            <a:r>
              <a:rPr lang="en-US" dirty="0" smtClean="0"/>
              <a:t>Background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1. Extract Y of YUV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970573"/>
            <a:ext cx="3782158" cy="31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Background extraction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84" y="3354556"/>
            <a:ext cx="3428179" cy="28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Crop ROI based on coordinates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29" y="3146253"/>
            <a:ext cx="3794635" cy="307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20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/>
              <a:t>Pixel to pixel comparison impossible</a:t>
            </a:r>
          </a:p>
          <a:p>
            <a:r>
              <a:rPr lang="en-IE" dirty="0"/>
              <a:t>Object has different coordinates between 2 images</a:t>
            </a: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 smtClean="0"/>
              <a:t>Detecting differences</a:t>
            </a:r>
            <a:endParaRPr lang="en-IE" sz="25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4790" y="584239"/>
            <a:ext cx="5918806" cy="3096256"/>
            <a:chOff x="0" y="0"/>
            <a:chExt cx="5919034" cy="3096382"/>
          </a:xfrm>
        </p:grpSpPr>
        <p:sp>
          <p:nvSpPr>
            <p:cNvPr id="35" name="Rectangle 34"/>
            <p:cNvSpPr/>
            <p:nvPr/>
          </p:nvSpPr>
          <p:spPr>
            <a:xfrm>
              <a:off x="372872" y="0"/>
              <a:ext cx="51653" cy="2214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E" sz="1100" b="1" i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E" sz="11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2872" y="2708313"/>
              <a:ext cx="51653" cy="2164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E" sz="1100" i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E" sz="11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7" name="Shape 2743"/>
            <p:cNvSpPr/>
            <p:nvPr/>
          </p:nvSpPr>
          <p:spPr>
            <a:xfrm>
              <a:off x="0" y="360116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8" name="Shape 25"/>
            <p:cNvSpPr/>
            <p:nvPr/>
          </p:nvSpPr>
          <p:spPr>
            <a:xfrm>
              <a:off x="342435" y="420384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4"/>
                    <a:pt x="942521" y="891534"/>
                  </a:cubicBezTo>
                  <a:cubicBezTo>
                    <a:pt x="738570" y="1095484"/>
                    <a:pt x="407901" y="1095484"/>
                    <a:pt x="203951" y="891534"/>
                  </a:cubicBezTo>
                  <a:cubicBezTo>
                    <a:pt x="0" y="687584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9" name="Shape 26"/>
            <p:cNvSpPr/>
            <p:nvPr/>
          </p:nvSpPr>
          <p:spPr>
            <a:xfrm>
              <a:off x="809795" y="135256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3"/>
                    <a:pt x="1146471" y="687584"/>
                    <a:pt x="942521" y="891534"/>
                  </a:cubicBezTo>
                  <a:cubicBezTo>
                    <a:pt x="738570" y="1095484"/>
                    <a:pt x="407901" y="1095484"/>
                    <a:pt x="203951" y="891534"/>
                  </a:cubicBezTo>
                  <a:cubicBezTo>
                    <a:pt x="0" y="687584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0" name="Shape 27"/>
            <p:cNvSpPr/>
            <p:nvPr/>
          </p:nvSpPr>
          <p:spPr>
            <a:xfrm>
              <a:off x="1378755" y="479300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1" name="Shape 2744"/>
            <p:cNvSpPr/>
            <p:nvPr/>
          </p:nvSpPr>
          <p:spPr>
            <a:xfrm>
              <a:off x="3043198" y="360116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2" name="Shape 29"/>
            <p:cNvSpPr/>
            <p:nvPr/>
          </p:nvSpPr>
          <p:spPr>
            <a:xfrm>
              <a:off x="3385633" y="47118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0" y="1095484"/>
                    <a:pt x="203949" y="891533"/>
                  </a:cubicBezTo>
                  <a:cubicBezTo>
                    <a:pt x="0" y="687582"/>
                    <a:pt x="0" y="356913"/>
                    <a:pt x="203949" y="152962"/>
                  </a:cubicBezTo>
                  <a:cubicBezTo>
                    <a:pt x="305924" y="50987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3" name="Shape 30"/>
            <p:cNvSpPr/>
            <p:nvPr/>
          </p:nvSpPr>
          <p:spPr>
            <a:xfrm>
              <a:off x="3868233" y="1391965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3"/>
                    <a:pt x="942520" y="891535"/>
                  </a:cubicBezTo>
                  <a:cubicBezTo>
                    <a:pt x="738570" y="1095483"/>
                    <a:pt x="407900" y="1095483"/>
                    <a:pt x="203950" y="891535"/>
                  </a:cubicBezTo>
                  <a:cubicBezTo>
                    <a:pt x="0" y="687583"/>
                    <a:pt x="0" y="356914"/>
                    <a:pt x="203950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4" name="Shape 31"/>
            <p:cNvSpPr/>
            <p:nvPr/>
          </p:nvSpPr>
          <p:spPr>
            <a:xfrm>
              <a:off x="4437193" y="518700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3"/>
                    <a:pt x="407900" y="1095483"/>
                    <a:pt x="203949" y="891533"/>
                  </a:cubicBezTo>
                  <a:cubicBezTo>
                    <a:pt x="0" y="687582"/>
                    <a:pt x="0" y="356914"/>
                    <a:pt x="203949" y="152963"/>
                  </a:cubicBezTo>
                  <a:cubicBezTo>
                    <a:pt x="305924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5" name="Shape 32"/>
            <p:cNvSpPr/>
            <p:nvPr/>
          </p:nvSpPr>
          <p:spPr>
            <a:xfrm>
              <a:off x="4690189" y="879464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3" y="0"/>
                    <a:pt x="401078" y="23095"/>
                    <a:pt x="449738" y="69285"/>
                  </a:cubicBezTo>
                  <a:cubicBezTo>
                    <a:pt x="547055" y="161663"/>
                    <a:pt x="547055" y="311439"/>
                    <a:pt x="449738" y="403818"/>
                  </a:cubicBezTo>
                  <a:cubicBezTo>
                    <a:pt x="352419" y="496197"/>
                    <a:pt x="194635" y="496197"/>
                    <a:pt x="97318" y="403818"/>
                  </a:cubicBezTo>
                  <a:cubicBezTo>
                    <a:pt x="0" y="311439"/>
                    <a:pt x="0" y="161663"/>
                    <a:pt x="97318" y="69285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6" name="Shape 34"/>
            <p:cNvSpPr/>
            <p:nvPr/>
          </p:nvSpPr>
          <p:spPr>
            <a:xfrm>
              <a:off x="1486632" y="2483007"/>
              <a:ext cx="920875" cy="613375"/>
            </a:xfrm>
            <a:custGeom>
              <a:avLst/>
              <a:gdLst/>
              <a:ahLst/>
              <a:cxnLst/>
              <a:rect l="0" t="0" r="0" b="0"/>
              <a:pathLst>
                <a:path w="920875" h="613375">
                  <a:moveTo>
                    <a:pt x="920875" y="613375"/>
                  </a:moveTo>
                  <a:lnTo>
                    <a:pt x="0" y="0"/>
                  </a:lnTo>
                </a:path>
              </a:pathLst>
            </a:custGeom>
            <a:ln w="2114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7" name="Shape 35"/>
            <p:cNvSpPr/>
            <p:nvPr/>
          </p:nvSpPr>
          <p:spPr>
            <a:xfrm>
              <a:off x="1395730" y="2422462"/>
              <a:ext cx="135265" cy="118323"/>
            </a:xfrm>
            <a:custGeom>
              <a:avLst/>
              <a:gdLst/>
              <a:ahLst/>
              <a:cxnLst/>
              <a:rect l="0" t="0" r="0" b="0"/>
              <a:pathLst>
                <a:path w="135265" h="118323">
                  <a:moveTo>
                    <a:pt x="0" y="0"/>
                  </a:moveTo>
                  <a:lnTo>
                    <a:pt x="135265" y="16852"/>
                  </a:lnTo>
                  <a:lnTo>
                    <a:pt x="67677" y="118323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D220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8" name="Shape 37"/>
            <p:cNvSpPr/>
            <p:nvPr/>
          </p:nvSpPr>
          <p:spPr>
            <a:xfrm>
              <a:off x="3048969" y="2444764"/>
              <a:ext cx="1275685" cy="619376"/>
            </a:xfrm>
            <a:custGeom>
              <a:avLst/>
              <a:gdLst/>
              <a:ahLst/>
              <a:cxnLst/>
              <a:rect l="0" t="0" r="0" b="0"/>
              <a:pathLst>
                <a:path w="1275685" h="619376">
                  <a:moveTo>
                    <a:pt x="0" y="619376"/>
                  </a:moveTo>
                  <a:lnTo>
                    <a:pt x="1275685" y="0"/>
                  </a:lnTo>
                </a:path>
              </a:pathLst>
            </a:custGeom>
            <a:ln w="22849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9" name="Shape 38"/>
            <p:cNvSpPr/>
            <p:nvPr/>
          </p:nvSpPr>
          <p:spPr>
            <a:xfrm>
              <a:off x="4286604" y="2395474"/>
              <a:ext cx="136301" cy="109675"/>
            </a:xfrm>
            <a:custGeom>
              <a:avLst/>
              <a:gdLst/>
              <a:ahLst/>
              <a:cxnLst/>
              <a:rect l="0" t="0" r="0" b="0"/>
              <a:pathLst>
                <a:path w="136301" h="109675">
                  <a:moveTo>
                    <a:pt x="0" y="0"/>
                  </a:moveTo>
                  <a:lnTo>
                    <a:pt x="136301" y="1588"/>
                  </a:lnTo>
                  <a:lnTo>
                    <a:pt x="53251" y="10967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D220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065268" y="3715452"/>
            <a:ext cx="14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(x: 50, y: 200)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000262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219</TotalTime>
  <Words>287</Words>
  <Application>Microsoft Office PowerPoint</Application>
  <PresentationFormat>Widescreen</PresentationFormat>
  <Paragraphs>77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Parcel</vt:lpstr>
      <vt:lpstr>Finding difference in images</vt:lpstr>
      <vt:lpstr>Objective:  detect difference between 2 given images</vt:lpstr>
      <vt:lpstr>Challenges faced</vt:lpstr>
      <vt:lpstr>HSV</vt:lpstr>
      <vt:lpstr>Uses of hsv</vt:lpstr>
      <vt:lpstr>Background extraction</vt:lpstr>
      <vt:lpstr>Background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original images</vt:lpstr>
      <vt:lpstr>Results: original images</vt:lpstr>
      <vt:lpstr>Results: Original without hsv thresholding</vt:lpstr>
      <vt:lpstr>Additional Tests</vt:lpstr>
      <vt:lpstr>Additional tests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</dc:creator>
  <cp:lastModifiedBy>Windows User</cp:lastModifiedBy>
  <cp:revision>24</cp:revision>
  <dcterms:created xsi:type="dcterms:W3CDTF">2018-11-22T09:39:13Z</dcterms:created>
  <dcterms:modified xsi:type="dcterms:W3CDTF">2018-11-28T19:45:06Z</dcterms:modified>
</cp:coreProperties>
</file>